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62" r:id="rId2"/>
    <p:sldMasterId id="2147483660" r:id="rId3"/>
  </p:sldMasterIdLst>
  <p:notesMasterIdLst>
    <p:notesMasterId r:id="rId13"/>
  </p:notesMasterIdLst>
  <p:handoutMasterIdLst>
    <p:handoutMasterId r:id="rId14"/>
  </p:handoutMasterIdLst>
  <p:sldIdLst>
    <p:sldId id="417" r:id="rId4"/>
    <p:sldId id="415" r:id="rId5"/>
    <p:sldId id="422" r:id="rId6"/>
    <p:sldId id="423" r:id="rId7"/>
    <p:sldId id="425" r:id="rId8"/>
    <p:sldId id="426" r:id="rId9"/>
    <p:sldId id="427" r:id="rId10"/>
    <p:sldId id="428" r:id="rId11"/>
    <p:sldId id="42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Walter" initials="" lastIdx="11" clrIdx="6"/>
  <p:cmAuthor id="1" name="Aaron Nussbaum" initials="AN" lastIdx="1" clrIdx="0">
    <p:extLst/>
  </p:cmAuthor>
  <p:cmAuthor id="8" name="Walter Yuan" initials="" lastIdx="0" clrIdx="7"/>
  <p:cmAuthor id="2" name="Aaron Nussbaum" initials="AN [2]" lastIdx="2" clrIdx="1">
    <p:extLst/>
  </p:cmAuthor>
  <p:cmAuthor id="3" name="Aaron Nussbaum" initials="AN [3]" lastIdx="1" clrIdx="2">
    <p:extLst/>
  </p:cmAuthor>
  <p:cmAuthor id="4" name="Aaron Nussbaum" initials="AN [4]" lastIdx="1" clrIdx="3">
    <p:extLst/>
  </p:cmAuthor>
  <p:cmAuthor id="5" name="Aaron Nussbaum" initials="AN [5]" lastIdx="2" clrIdx="4">
    <p:extLst/>
  </p:cmAuthor>
  <p:cmAuthor id="6" name="Aaron Nussbaum" initials="AN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8FAE"/>
    <a:srgbClr val="102037"/>
    <a:srgbClr val="47525D"/>
    <a:srgbClr val="596570"/>
    <a:srgbClr val="000000"/>
    <a:srgbClr val="9DAAAF"/>
    <a:srgbClr val="BDBDBD"/>
    <a:srgbClr val="EE2A49"/>
    <a:srgbClr val="EE2A0A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49" autoAdjust="0"/>
    <p:restoredTop sz="50000" autoAdjust="0"/>
  </p:normalViewPr>
  <p:slideViewPr>
    <p:cSldViewPr snapToGrid="0">
      <p:cViewPr>
        <p:scale>
          <a:sx n="66" d="100"/>
          <a:sy n="66" d="100"/>
        </p:scale>
        <p:origin x="2576" y="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BF029-7B34-1D48-AFD3-FA03CA66E2FA}" type="datetimeFigureOut">
              <a:rPr lang="en-US" smtClean="0"/>
              <a:t>12/1/17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860EB-7C08-A447-8AFF-AB0B65F3C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68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D1F3E-902A-4E54-8D33-DC81650E9E00}" type="datetimeFigureOut">
              <a:rPr lang="en-US" smtClean="0"/>
              <a:t>12/1/17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E9E64-0845-4082-BCC8-EB94D4296C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33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MobLab Inc. Confidential, Do Not Distribute.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F39A-4904-420A-9FAF-0370FAB71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8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MobLab Inc. Confidential, Do Not Distribute.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F39A-4904-420A-9FAF-0370FAB71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7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MobLab Inc. Confidential, Do Not Distribute.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F39A-4904-420A-9FAF-0370FAB71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0839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02037"/>
                </a:solidFill>
                <a:latin typeface="Lato Regular"/>
                <a:cs typeface="Lato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85855" y="990600"/>
            <a:ext cx="8382000" cy="0"/>
          </a:xfrm>
          <a:prstGeom prst="line">
            <a:avLst/>
          </a:prstGeom>
          <a:ln w="12700" cmpd="sng">
            <a:solidFill>
              <a:srgbClr val="BDB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MobLab Inc. Confidential, Do Not Distribute.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itle Placeholder 12"/>
          <p:cNvSpPr>
            <a:spLocks noGrp="1"/>
          </p:cNvSpPr>
          <p:nvPr>
            <p:ph type="title"/>
          </p:nvPr>
        </p:nvSpPr>
        <p:spPr>
          <a:xfrm>
            <a:off x="1000676" y="236154"/>
            <a:ext cx="7634807" cy="725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4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MobLab Inc. Confidential, Do Not Distribute.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85855" y="990600"/>
            <a:ext cx="8382000" cy="0"/>
          </a:xfrm>
          <a:prstGeom prst="line">
            <a:avLst/>
          </a:prstGeom>
          <a:ln w="12700" cmpd="sng">
            <a:solidFill>
              <a:srgbClr val="BDB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2"/>
          <p:cNvSpPr>
            <a:spLocks noGrp="1"/>
          </p:cNvSpPr>
          <p:nvPr>
            <p:ph type="title"/>
          </p:nvPr>
        </p:nvSpPr>
        <p:spPr>
          <a:xfrm>
            <a:off x="1000676" y="236154"/>
            <a:ext cx="7634807" cy="725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20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MobLab Inc. Confidential, Do Not Distribute.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85855" y="990600"/>
            <a:ext cx="8382000" cy="0"/>
          </a:xfrm>
          <a:prstGeom prst="line">
            <a:avLst/>
          </a:prstGeom>
          <a:ln w="12700" cmpd="sng">
            <a:solidFill>
              <a:srgbClr val="BDB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2"/>
          <p:cNvSpPr txBox="1">
            <a:spLocks/>
          </p:cNvSpPr>
          <p:nvPr userDrawn="1"/>
        </p:nvSpPr>
        <p:spPr>
          <a:xfrm>
            <a:off x="1000676" y="236154"/>
            <a:ext cx="7634807" cy="725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102037"/>
                </a:solidFill>
                <a:latin typeface="Lato Regular"/>
                <a:ea typeface="+mj-ea"/>
                <a:cs typeface="Lato Regular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08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MobLab Inc. Confidential, Do Not Distribute.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85855" y="990600"/>
            <a:ext cx="8382000" cy="0"/>
          </a:xfrm>
          <a:prstGeom prst="line">
            <a:avLst/>
          </a:prstGeom>
          <a:ln w="12700" cmpd="sng">
            <a:solidFill>
              <a:srgbClr val="BDB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2"/>
          <p:cNvSpPr>
            <a:spLocks noGrp="1"/>
          </p:cNvSpPr>
          <p:nvPr>
            <p:ph type="title"/>
          </p:nvPr>
        </p:nvSpPr>
        <p:spPr>
          <a:xfrm>
            <a:off x="1000676" y="236154"/>
            <a:ext cx="7634807" cy="725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8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MobLab Inc. Confidential, Do Not Distribute.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98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MobLab Inc. Confidential, Do Not Distribute.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85855" y="990600"/>
            <a:ext cx="8382000" cy="0"/>
          </a:xfrm>
          <a:prstGeom prst="line">
            <a:avLst/>
          </a:prstGeom>
          <a:ln w="12700" cmpd="sng">
            <a:solidFill>
              <a:srgbClr val="BDB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2"/>
          <p:cNvSpPr>
            <a:spLocks noGrp="1"/>
          </p:cNvSpPr>
          <p:nvPr>
            <p:ph type="title"/>
          </p:nvPr>
        </p:nvSpPr>
        <p:spPr>
          <a:xfrm>
            <a:off x="1000676" y="236154"/>
            <a:ext cx="7634807" cy="725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713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MobLab Inc. Confidential, Do Not Distribute.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00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MobLab Inc. Confidential, Do Not Distribute.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MobLab Inc. Confidential, Do Not Distribute.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F39A-4904-420A-9FAF-0370FAB71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80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MobLab Inc. Confidential, Do Not Distribute.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96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MobLab Inc. Confidential, Do Not Distribute.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85855" y="990600"/>
            <a:ext cx="8382000" cy="0"/>
          </a:xfrm>
          <a:prstGeom prst="line">
            <a:avLst/>
          </a:prstGeom>
          <a:ln w="12700" cmpd="sng">
            <a:solidFill>
              <a:srgbClr val="BDB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2"/>
          <p:cNvSpPr>
            <a:spLocks noGrp="1"/>
          </p:cNvSpPr>
          <p:nvPr>
            <p:ph type="title"/>
          </p:nvPr>
        </p:nvSpPr>
        <p:spPr>
          <a:xfrm>
            <a:off x="1051992" y="236154"/>
            <a:ext cx="7634807" cy="725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30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MobLab Inc. Confidential, Do Not Distribute.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5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95947"/>
            <a:ext cx="77724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7525D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94020"/>
            <a:ext cx="64008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rgbClr val="128FAE"/>
                </a:solidFill>
                <a:latin typeface="Montserrat Regular"/>
                <a:cs typeface="Montserrat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8587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96570"/>
                </a:solidFill>
                <a:latin typeface="Lato Regular"/>
                <a:cs typeface="Lato Regular"/>
              </a:defRPr>
            </a:lvl1pPr>
          </a:lstStyle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2903" y="6356350"/>
            <a:ext cx="3777469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596570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 smtClean="0"/>
              <a:t>MobLab Inc. Confidential, Do Not Distribute. </a:t>
            </a:r>
          </a:p>
        </p:txBody>
      </p:sp>
      <p:pic>
        <p:nvPicPr>
          <p:cNvPr id="7" name="Picture 6" descr="moblab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7" y="6417617"/>
            <a:ext cx="190500" cy="22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0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MobLab Inc. Confidential, Do Not Distribute.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F39A-4904-420A-9FAF-0370FAB71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7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MobLab Inc. Confidential, Do Not Distribute.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F39A-4904-420A-9FAF-0370FAB71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4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MobLab Inc. Confidential, Do Not Distribute.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F39A-4904-420A-9FAF-0370FAB71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7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MobLab Inc. Confidential, Do Not Distribute.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F39A-4904-420A-9FAF-0370FAB71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3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MobLab Inc. Confidential, Do Not Distribute.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F39A-4904-420A-9FAF-0370FAB71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6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MobLab Inc. Confidential, Do Not Distribute.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F39A-4904-420A-9FAF-0370FAB71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9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MobLab Inc. Confidential, Do Not Distribute.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F39A-4904-420A-9FAF-0370FAB71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1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MobLab Inc. Confidential, Do Not Distribute.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BF39A-4904-420A-9FAF-0370FAB71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4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3754" y="6356350"/>
            <a:ext cx="1233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/>
          <a:srcRect l="50000" t="14178"/>
          <a:stretch/>
        </p:blipFill>
        <p:spPr>
          <a:xfrm>
            <a:off x="0" y="-1"/>
            <a:ext cx="1219200" cy="1307935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78587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96570"/>
                </a:solidFill>
                <a:latin typeface="Lato Regular"/>
                <a:cs typeface="Lato Regular"/>
              </a:defRPr>
            </a:lvl1pPr>
          </a:lstStyle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2903" y="6356350"/>
            <a:ext cx="3777469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596570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 smtClean="0"/>
              <a:t>MobLab Inc. Confidential, Do Not Distribute. </a:t>
            </a:r>
          </a:p>
        </p:txBody>
      </p:sp>
      <p:pic>
        <p:nvPicPr>
          <p:cNvPr id="12" name="Picture 11" descr="moblab_small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7" y="6417617"/>
            <a:ext cx="190500" cy="220980"/>
          </a:xfrm>
          <a:prstGeom prst="rect">
            <a:avLst/>
          </a:prstGeom>
        </p:spPr>
      </p:pic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1000676" y="236154"/>
            <a:ext cx="7634807" cy="725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1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47525D"/>
          </a:solidFill>
          <a:latin typeface="Lato Regular"/>
          <a:ea typeface="+mj-ea"/>
          <a:cs typeface="Lat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ontserrat Regular"/>
          <a:ea typeface="+mn-ea"/>
          <a:cs typeface="Montserrat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ontserrat Regular"/>
          <a:ea typeface="+mn-ea"/>
          <a:cs typeface="Montserrat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ontserrat Regular"/>
          <a:ea typeface="+mn-ea"/>
          <a:cs typeface="Montserrat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ontserrat Regular"/>
          <a:ea typeface="+mn-ea"/>
          <a:cs typeface="Montserrat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ontserrat Regular"/>
          <a:ea typeface="+mn-ea"/>
          <a:cs typeface="Montserrat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secti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353" y="870642"/>
            <a:ext cx="324929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9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microsoft.com/office/2011/relationships/webextension" Target="../webextensions/webextension1.xml"/><Relationship Id="rId3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microsoft.com/office/2011/relationships/webextension" Target="../webextensions/webextension2.xml"/><Relationship Id="rId3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microsoft.com/office/2011/relationships/webextension" Target="../webextensions/webextension3.xml"/><Relationship Id="rId3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microsoft.com/office/2011/relationships/webextension" Target="../webextensions/webextension4.xml"/><Relationship Id="rId3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microsoft.com/office/2011/relationships/webextension" Target="../webextensions/webextension5.xml"/><Relationship Id="rId3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67031"/>
            <a:ext cx="7772400" cy="754355"/>
          </a:xfrm>
        </p:spPr>
        <p:txBody>
          <a:bodyPr/>
          <a:lstStyle/>
          <a:p>
            <a:r>
              <a:rPr lang="en-US" dirty="0" smtClean="0"/>
              <a:t>Student End of Year Survey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1981" y="4568572"/>
            <a:ext cx="6400800" cy="639639"/>
          </a:xfrm>
        </p:spPr>
        <p:txBody>
          <a:bodyPr/>
          <a:lstStyle/>
          <a:p>
            <a:r>
              <a:rPr lang="en-US" dirty="0" smtClean="0"/>
              <a:t>Use our new Survey PowerPoint Add-In to solicit feedback about MobLab implementation in the classroom.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800" dirty="0" smtClean="0">
                <a:solidFill>
                  <a:schemeClr val="tx1"/>
                </a:solidFill>
              </a:rPr>
              <a:t>Compatible on PowerPoint 2016 or Later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2017</a:t>
            </a:r>
            <a:endParaRPr lang="en-US" dirty="0"/>
          </a:p>
        </p:txBody>
      </p:sp>
      <p:pic>
        <p:nvPicPr>
          <p:cNvPr id="7" name="Picture 6" descr="ch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565" y="2730458"/>
            <a:ext cx="768350" cy="71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385855" y="990600"/>
            <a:ext cx="8382000" cy="0"/>
          </a:xfrm>
          <a:prstGeom prst="line">
            <a:avLst/>
          </a:prstGeom>
          <a:ln w="12700" cmpd="sng">
            <a:solidFill>
              <a:srgbClr val="BDB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4363"/>
            <a:ext cx="8229600" cy="494465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 screen switching for instructors</a:t>
            </a:r>
          </a:p>
          <a:p>
            <a:pPr lvl="1"/>
            <a:r>
              <a:rPr lang="en-US" dirty="0" smtClean="0"/>
              <a:t>Log into your instructor account on one MobLab slide</a:t>
            </a:r>
          </a:p>
          <a:p>
            <a:pPr lvl="1"/>
            <a:r>
              <a:rPr lang="en-US" dirty="0" smtClean="0"/>
              <a:t>Choose the class in the top bar</a:t>
            </a:r>
          </a:p>
          <a:p>
            <a:pPr lvl="1"/>
            <a:r>
              <a:rPr lang="en-US" dirty="0" smtClean="0"/>
              <a:t>Press run to begin, finish to end</a:t>
            </a:r>
          </a:p>
          <a:p>
            <a:pPr lvl="1"/>
            <a:r>
              <a:rPr lang="en-US" dirty="0" smtClean="0"/>
              <a:t>Survey data stored in your account under PPT playlist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Same functionality for students</a:t>
            </a:r>
          </a:p>
          <a:p>
            <a:pPr lvl="1"/>
            <a:r>
              <a:rPr lang="en-US" dirty="0"/>
              <a:t>Students enter MobLab on their device</a:t>
            </a:r>
          </a:p>
          <a:p>
            <a:pPr lvl="1"/>
            <a:r>
              <a:rPr lang="en-US" dirty="0"/>
              <a:t>Join the PPT Playlist</a:t>
            </a:r>
          </a:p>
          <a:p>
            <a:pPr lvl="1"/>
            <a:r>
              <a:rPr lang="en-US" dirty="0"/>
              <a:t>Questions will become available when instructor presses run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>
                <a:latin typeface="Lato Regular"/>
                <a:cs typeface="Lato Regular"/>
              </a:rPr>
              <a:t>2017</a:t>
            </a:r>
            <a:endParaRPr lang="en-US" sz="1400" dirty="0">
              <a:latin typeface="Lato Regular"/>
              <a:cs typeface="Lato Regular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15385" y="285677"/>
            <a:ext cx="7852470" cy="707886"/>
          </a:xfrm>
          <a:prstGeom prst="rect">
            <a:avLst/>
          </a:prstGeom>
          <a:ln>
            <a:noFill/>
            <a:prstDash val="lgDash"/>
          </a:ln>
          <a:effectLst/>
        </p:spPr>
        <p:txBody>
          <a:bodyPr vert="horz" wrap="square" lIns="91440" tIns="0" rIns="91440" bIns="9144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47525D"/>
                </a:solidFill>
                <a:latin typeface="Lato Regular"/>
                <a:cs typeface="Lato Regular"/>
              </a:rPr>
              <a:t>How to Use MobLab Surveys in PPT</a:t>
            </a:r>
            <a:endParaRPr lang="en-US" sz="4000" dirty="0">
              <a:solidFill>
                <a:srgbClr val="47525D"/>
              </a:solidFill>
              <a:latin typeface="Lato Regular"/>
              <a:cs typeface="Lato 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000" t="14178"/>
          <a:stretch/>
        </p:blipFill>
        <p:spPr>
          <a:xfrm>
            <a:off x="0" y="-1"/>
            <a:ext cx="1219200" cy="130793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2220" y="6139818"/>
            <a:ext cx="8151779" cy="581658"/>
          </a:xfrm>
        </p:spPr>
        <p:txBody>
          <a:bodyPr/>
          <a:lstStyle/>
          <a:p>
            <a:pPr algn="l"/>
            <a:r>
              <a:rPr lang="en-US" sz="2000" dirty="0" smtClean="0">
                <a:solidFill>
                  <a:srgbClr val="128FAE"/>
                </a:solidFill>
              </a:rPr>
              <a:t>Support Link: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https://support.moblab.com/</a:t>
            </a:r>
            <a:r>
              <a:rPr lang="en-US" dirty="0" err="1" smtClean="0"/>
              <a:t>hc</a:t>
            </a:r>
            <a:r>
              <a:rPr lang="en-US" dirty="0" smtClean="0"/>
              <a:t>/</a:t>
            </a:r>
            <a:r>
              <a:rPr lang="en-US" dirty="0" err="1" smtClean="0"/>
              <a:t>en</a:t>
            </a:r>
            <a:r>
              <a:rPr lang="en-US" dirty="0" smtClean="0"/>
              <a:t>-us/articles/115001147871-MobLab-Survey-through-Microsoft-s-PowerPoint</a:t>
            </a:r>
          </a:p>
        </p:txBody>
      </p:sp>
    </p:spTree>
    <p:extLst>
      <p:ext uri="{BB962C8B-B14F-4D97-AF65-F5344CB8AC3E}">
        <p14:creationId xmlns:p14="http://schemas.microsoft.com/office/powerpoint/2010/main" val="135801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69916" y="245119"/>
            <a:ext cx="7647637" cy="7259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is all about Feedback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331258"/>
            <a:ext cx="8229600" cy="50250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Montserrat Regular"/>
                <a:ea typeface="+mn-ea"/>
                <a:cs typeface="Montserrat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Montserrat Regular"/>
                <a:ea typeface="+mn-ea"/>
                <a:cs typeface="Montserrat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Montserrat Regular"/>
                <a:ea typeface="+mn-ea"/>
                <a:cs typeface="Montserrat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Montserrat Regular"/>
                <a:ea typeface="+mn-ea"/>
                <a:cs typeface="Montserrat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Montserrat Regular"/>
                <a:ea typeface="+mn-ea"/>
                <a:cs typeface="Montserrat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Why MobLab?</a:t>
            </a:r>
          </a:p>
          <a:p>
            <a:pPr lvl="1"/>
            <a:r>
              <a:rPr lang="en-US" dirty="0" smtClean="0"/>
              <a:t>Builds an emotional connection with the material</a:t>
            </a:r>
          </a:p>
          <a:p>
            <a:pPr lvl="1"/>
            <a:r>
              <a:rPr lang="en-US" dirty="0" smtClean="0"/>
              <a:t>Shows an empirical basis for theories we discuss</a:t>
            </a:r>
          </a:p>
          <a:p>
            <a:pPr lvl="1"/>
            <a:r>
              <a:rPr lang="en-US" dirty="0" smtClean="0"/>
              <a:t>Encourages thinking like economists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t’s more fun</a:t>
            </a:r>
          </a:p>
          <a:p>
            <a:r>
              <a:rPr lang="en-US" dirty="0" smtClean="0"/>
              <a:t>Student feedback evaluates if these goals have been reached in our classroom and how we can improve the experience</a:t>
            </a:r>
          </a:p>
          <a:p>
            <a:pPr lvl="1"/>
            <a:r>
              <a:rPr lang="en-US" dirty="0" smtClean="0"/>
              <a:t>Thank you for answering the following 5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9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7" name="Add-in 6" title="MobLab Surveys for Presentations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4122225"/>
                  </p:ext>
                </p:extLst>
              </p:nvPr>
            </p:nvGraphicFramePr>
            <p:xfrm>
              <a:off x="394447" y="1201271"/>
              <a:ext cx="8241036" cy="500230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Add-in 6" title="MobLab Surveys for Presentations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447" y="1201271"/>
                <a:ext cx="8241036" cy="500230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867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7" name="Content Placeholder 6" title="MobLab Surveys for Presentations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61176237"/>
                  </p:ext>
                </p:extLst>
              </p:nvPr>
            </p:nvGraphicFramePr>
            <p:xfrm>
              <a:off x="457200" y="1165412"/>
              <a:ext cx="8229600" cy="4960751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ontent Placeholder 6" title="MobLab Surveys for Presentations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" y="1165412"/>
                <a:ext cx="8229600" cy="496075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85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7" name="Content Placeholder 6" title="MobLab Surveys for Presentations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07549535"/>
                  </p:ext>
                </p:extLst>
              </p:nvPr>
            </p:nvGraphicFramePr>
            <p:xfrm>
              <a:off x="457200" y="1084730"/>
              <a:ext cx="8229600" cy="504143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ontent Placeholder 6" title="MobLab Surveys for Presentations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" y="1084730"/>
                <a:ext cx="8229600" cy="5041434"/>
              </a:xfrm>
              <a:prstGeom prst="rect">
                <a:avLst/>
              </a:prstGeom>
            </p:spPr>
          </p:pic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71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7" name="Content Placeholder 6" title="MobLab Surveys for Presentations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80626891"/>
                  </p:ext>
                </p:extLst>
              </p:nvPr>
            </p:nvGraphicFramePr>
            <p:xfrm>
              <a:off x="457200" y="1138518"/>
              <a:ext cx="8229600" cy="498764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ontent Placeholder 6" title="MobLab Surveys for Presentations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" y="1138518"/>
                <a:ext cx="8229600" cy="4987645"/>
              </a:xfrm>
              <a:prstGeom prst="rect">
                <a:avLst/>
              </a:prstGeom>
            </p:spPr>
          </p:pic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988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7" name="Content Placeholder 6" title="MobLab Surveys for Presentations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33806728"/>
                  </p:ext>
                </p:extLst>
              </p:nvPr>
            </p:nvGraphicFramePr>
            <p:xfrm>
              <a:off x="457200" y="1102660"/>
              <a:ext cx="8229600" cy="502350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ontent Placeholder 6" title="MobLab Surveys for Presentations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" y="1102660"/>
                <a:ext cx="8229600" cy="5023504"/>
              </a:xfrm>
              <a:prstGeom prst="rect">
                <a:avLst/>
              </a:prstGeom>
            </p:spPr>
          </p:pic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20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87846" y="236154"/>
            <a:ext cx="7647637" cy="7259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0143" y="1311282"/>
            <a:ext cx="79925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Have additional feedback? </a:t>
            </a:r>
          </a:p>
          <a:p>
            <a:pPr algn="ctr"/>
            <a:r>
              <a:rPr lang="en-US" sz="2800" dirty="0" smtClean="0"/>
              <a:t>Email us at </a:t>
            </a:r>
            <a:r>
              <a:rPr lang="en-US" sz="2800" dirty="0" smtClean="0">
                <a:solidFill>
                  <a:srgbClr val="128FAE"/>
                </a:solidFill>
              </a:rPr>
              <a:t>contact@moblab.com</a:t>
            </a:r>
            <a:r>
              <a:rPr lang="en-US" sz="2800" dirty="0" smtClean="0"/>
              <a:t> with the subject line: End of Year Survey. Featured comments will receive a $5 amazon gift card.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38" y="4377399"/>
            <a:ext cx="1153160" cy="1310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060" y="4993002"/>
            <a:ext cx="114808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06" y="3491736"/>
            <a:ext cx="1163320" cy="1315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1394" y="2966037"/>
            <a:ext cx="1203960" cy="13614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1401" y="3816341"/>
            <a:ext cx="4018875" cy="23694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71" y="1100764"/>
            <a:ext cx="772395" cy="5691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7305443" y="2841041"/>
            <a:ext cx="772395" cy="56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97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Custom 7">
      <a:dk1>
        <a:srgbClr val="102037"/>
      </a:dk1>
      <a:lt1>
        <a:sysClr val="window" lastClr="FFFFFF"/>
      </a:lt1>
      <a:dk2>
        <a:srgbClr val="1F497D"/>
      </a:dk2>
      <a:lt2>
        <a:srgbClr val="9DAAAF"/>
      </a:lt2>
      <a:accent1>
        <a:srgbClr val="3571BF"/>
      </a:accent1>
      <a:accent2>
        <a:srgbClr val="C0504D"/>
      </a:accent2>
      <a:accent3>
        <a:srgbClr val="9BBB59"/>
      </a:accent3>
      <a:accent4>
        <a:srgbClr val="8064A2"/>
      </a:accent4>
      <a:accent5>
        <a:srgbClr val="128FAE"/>
      </a:accent5>
      <a:accent6>
        <a:srgbClr val="F79646"/>
      </a:accent6>
      <a:hlink>
        <a:srgbClr val="EE2A49"/>
      </a:hlink>
      <a:folHlink>
        <a:srgbClr val="BD2A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webextensions/_rels/webextension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webextensions/webextension1.xml><?xml version="1.0" encoding="utf-8"?>
<we:webextension xmlns:we="http://schemas.microsoft.com/office/webextensions/webextension/2010/11" id="{CA6540D1-A97E-104A-B926-48E6B4E7B55C}">
  <we:reference id="wa104381107" version="1.0.0.0" store="en-US" storeType="OMEX"/>
  <we:alternateReferences>
    <we:reference id="wa104381107" version="1.0.0.0" store="wa104381107" storeType="OMEX"/>
  </we:alternateReferences>
  <we:properties>
    <we:property name="auth" value="&quot;false&quot;"/>
    <we:property name="user" value="&quot;emily.young@moblab.com&quot;"/>
    <we:property name="intro" value="&quot;complete&quot;"/>
    <we:property name="className" value="&quot;MobLab Demo&quot;"/>
    <we:property name="classCode" value="&quot;rb2dy33u&quot;"/>
    <we:property name="playlistID" value="&quot;70fc67fd-c6c5-455b-a58b-67aa75232a28&quot;"/>
    <we:property name="showAnswers" value="false"/>
    <we:property name="status" value="&quot;ready&quot;"/>
    <we:property name="currentData" value="&quot;{\&quot;name\&quot;:\&quot;Question 1\&quot;,\&quot;duration\&quot;:900,\&quot;template\&quot;:{\&quot;type\&quot;:\&quot;survey\&quot;,\&quot;name\&quot;:\&quot;Question 1\&quot;,\&quot;description\&quot;:\&quot;\&quot;,\&quot;creator\&quot;:\&quot;MobLab-PPT\&quot;,\&quot;editable\&quot;:true,\&quot;tags\&quot;:[\&quot;categories_Surveys\&quot;,\&quot;categories_Question Bundles\&quot;],\&quot;parameters\&quot;:{\&quot;allow_proxy_play\&quot;:false,\&quot;show_timer\&quot;:true,\&quot;show_identity\&quot;:false,\&quot;play_with_robots\&quot;:false,\&quot;number_of_round\&quot;:1,\&quot;round_duration\&quot;:-1,\&quot;questions\&quot;:[{\&quot;type\&quot;:\&quot;MULTIPLE_CHOICE_RADIO\&quot;,\&quot;name\&quot;:\&quot;Question 1\&quot;,\&quot;text\&quot;:\&quot;On a scale of 1 to 5, how well did the technology work in our classroom?\&quot;,\&quot;parameters\&quot;:{\&quot;choices\&quot;:[\&quot;1= Very Poorly\&quot;,\&quot;2= Poorly\&quot;,\&quot;3= Adequately\&quot;,\&quot;4= Very Well\&quot;,\&quot;5= Excellently\&quot;],\&quot;answer\&quot;:[],\&quot;points\&quot;:10},\&quot;questionType\&quot;:true}],\&quot;round_interval\&quot;:0,\&quot;maximal\&quot;:1,\&quot;type\&quot;:\&quot;survey\&quot;,\&quot;duration\&quot;:-1,\&quot;allow_chat\&quot;:false,\&quot;minimal\&quot;:1,\&quot;ending_probability\&quot;:100,\&quot;allow_edit_response\&quot;:false,\&quot;paths\&quot;:[],\&quot;desc\&quot;:\&quot;\&quot;}},\&quot;minimumPeriods\&quot;:1,\&quot;endProbability\&quot;:100,\&quot;type\&quot;:\&quot;asyncgame\&quot;,\&quot;status\&quot;:\&quot;CONFIGURED\&quot;}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DD4B2CD1-D6DC-004D-8CFE-48D3F51AA168}">
  <we:reference id="wa104381107" version="1.0.0.0" store="en-US" storeType="OMEX"/>
  <we:alternateReferences>
    <we:reference id="wa104381107" version="1.0.0.0" store="wa104381107" storeType="OMEX"/>
  </we:alternateReferences>
  <we:properties>
    <we:property name="auth" value="&quot;false&quot;"/>
    <we:property name="intro" value="&quot;complete&quot;"/>
    <we:property name="className" value="&quot;MobLab Demo&quot;"/>
    <we:property name="classCode" value="&quot;rb2dy33u&quot;"/>
    <we:property name="playlistID" value="&quot;70fc67fd-c6c5-455b-a58b-67aa75232a28&quot;"/>
    <we:property name="showAnswers" value="false"/>
    <we:property name="status" value="&quot;ready&quot;"/>
    <we:property name="currentData" value="&quot;{\&quot;name\&quot;:\&quot;Question 2\&quot;,\&quot;duration\&quot;:900,\&quot;template\&quot;:{\&quot;type\&quot;:\&quot;survey\&quot;,\&quot;name\&quot;:\&quot;Question 2\&quot;,\&quot;description\&quot;:\&quot;\&quot;,\&quot;creator\&quot;:\&quot;MobLab-PPT\&quot;,\&quot;editable\&quot;:true,\&quot;tags\&quot;:[\&quot;categories_Surveys\&quot;,\&quot;categories_Question Bundles\&quot;],\&quot;parameters\&quot;:{\&quot;allow_proxy_play\&quot;:false,\&quot;show_timer\&quot;:true,\&quot;show_identity\&quot;:false,\&quot;play_with_robots\&quot;:false,\&quot;number_of_round\&quot;:1,\&quot;round_duration\&quot;:-1,\&quot;questions\&quot;:[{\&quot;type\&quot;:\&quot;MULTIPLE_CHOICE_RADIO\&quot;,\&quot;name\&quot;:\&quot;Question 2\&quot;,\&quot;text\&quot;:\&quot;On a scale of 1 to 5, how well do you feel the games/surveys were incorporated into the course curriculum?\&quot;,\&quot;parameters\&quot;:{\&quot;choices\&quot;:[\&quot;1= Very Roughly\&quot;,\&quot;2= Roughly\&quot;,\&quot;3= Somewhat Smoothly\&quot;,\&quot;4= Smoothly\&quot;,\&quot;5= Seamlessly\&quot;],\&quot;answer\&quot;:[],\&quot;points\&quot;:10,\&quot;image_url\&quot;:\&quot;https://moblab-poll-images.s3.amazonaws.com/2e75b3d0-d6e5-11e7-99c5-5f1a8d207af0/0.png\&quot;},\&quot;questionType\&quot;:true}],\&quot;round_interval\&quot;:0,\&quot;maximal\&quot;:1,\&quot;type\&quot;:\&quot;survey\&quot;,\&quot;duration\&quot;:-1,\&quot;allow_chat\&quot;:false,\&quot;minimal\&quot;:1,\&quot;ending_probability\&quot;:100,\&quot;allow_edit_response\&quot;:false,\&quot;paths\&quot;:[],\&quot;desc\&quot;:\&quot;\&quot;}},\&quot;minimumPeriods\&quot;:1,\&quot;endProbability\&quot;:100,\&quot;type\&quot;:\&quot;asyncgame\&quot;,\&quot;status\&quot;:\&quot;CONFIGURED\&quot;}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B47D9D4D-954A-B242-98FD-AA473EE75B7E}">
  <we:reference id="wa104381107" version="1.0.0.0" store="en-US" storeType="OMEX"/>
  <we:alternateReferences>
    <we:reference id="wa104381107" version="1.0.0.0" store="wa104381107" storeType="OMEX"/>
  </we:alternateReferences>
  <we:properties>
    <we:property name="auth" value="&quot;false&quot;"/>
    <we:property name="intro" value="&quot;complete&quot;"/>
    <we:property name="className" value="&quot;MobLab Demo&quot;"/>
    <we:property name="classCode" value="&quot;rb2dy33u&quot;"/>
    <we:property name="playlistID" value="&quot;70fc67fd-c6c5-455b-a58b-67aa75232a28&quot;"/>
    <we:property name="showAnswers" value="false"/>
    <we:property name="status" value="&quot;ready&quot;"/>
    <we:property name="currentData" value="&quot;{\&quot;name\&quot;:\&quot;Question 3\&quot;,\&quot;duration\&quot;:900,\&quot;template\&quot;:{\&quot;type\&quot;:\&quot;survey\&quot;,\&quot;name\&quot;:\&quot;Question 3\&quot;,\&quot;description\&quot;:\&quot;\&quot;,\&quot;creator\&quot;:\&quot;MobLab-PPT\&quot;,\&quot;editable\&quot;:true,\&quot;tags\&quot;:[\&quot;categories_Surveys\&quot;,\&quot;categories_Question Bundles\&quot;],\&quot;parameters\&quot;:{\&quot;allow_proxy_play\&quot;:false,\&quot;show_timer\&quot;:true,\&quot;show_identity\&quot;:false,\&quot;play_with_robots\&quot;:false,\&quot;number_of_round\&quot;:1,\&quot;round_duration\&quot;:-1,\&quot;questions\&quot;:[{\&quot;type\&quot;:\&quot;MULTIPLE_CHOICE_CHECKBOX\&quot;,\&quot;name\&quot;:\&quot;Question 3\&quot;,\&quot;text\&quot;:\&quot;Please choose any of the specific area(s) you think could have improved how MobLab games related to the course content. (You may select more than one.)\&quot;,\&quot;parameters\&quot;:{\&quot;choices\&quot;:[\&quot;Pre-game instructions\&quot;,\&quot;Game play repetitions\&quot;,\&quot;Post-game data display\&quot;,\&quot;Post-game questions to investigate your predictions, strategy, etc.\&quot;,\&quot;Post-game learning reinforcement, such as writing a final reflection on the game\&quot;,\&quot;Using the game as a reference point in later discussion (e.g. Remember when we played ...)\&quot;],\&quot;answer\&quot;:[],\&quot;points\&quot;:10},\&quot;questionType\&quot;:true}],\&quot;round_interval\&quot;:0,\&quot;maximal\&quot;:1,\&quot;type\&quot;:\&quot;survey\&quot;,\&quot;duration\&quot;:-1,\&quot;allow_chat\&quot;:false,\&quot;minimal\&quot;:1,\&quot;ending_probability\&quot;:100,\&quot;allow_edit_response\&quot;:false,\&quot;paths\&quot;:[],\&quot;desc\&quot;:\&quot;\&quot;}},\&quot;minimumPeriods\&quot;:1,\&quot;endProbability\&quot;:100,\&quot;type\&quot;:\&quot;asyncgame\&quot;,\&quot;status\&quot;:\&quot;CONFIGURED\&quot;}&quot;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6298A559-2C3E-4341-AB7D-FC3C0CC77F67}">
  <we:reference id="wa104381107" version="1.0.0.0" store="en-US" storeType="OMEX"/>
  <we:alternateReferences>
    <we:reference id="wa104381107" version="1.0.0.0" store="wa104381107" storeType="OMEX"/>
  </we:alternateReferences>
  <we:properties>
    <we:property name="auth" value="&quot;false&quot;"/>
    <we:property name="intro" value="&quot;complete&quot;"/>
    <we:property name="className" value="&quot;MobLab Demo&quot;"/>
    <we:property name="classCode" value="&quot;rb2dy33u&quot;"/>
    <we:property name="playlistID" value="&quot;70fc67fd-c6c5-455b-a58b-67aa75232a28&quot;"/>
    <we:property name="showAnswers" value="false"/>
    <we:property name="status" value="&quot;ready&quot;"/>
    <we:property name="currentData" value="&quot;{\&quot;name\&quot;:\&quot;Question 4\&quot;,\&quot;duration\&quot;:900,\&quot;template\&quot;:{\&quot;type\&quot;:\&quot;survey\&quot;,\&quot;name\&quot;:\&quot;Question 4\&quot;,\&quot;description\&quot;:\&quot;\&quot;,\&quot;creator\&quot;:\&quot;MobLab-PPT\&quot;,\&quot;editable\&quot;:true,\&quot;tags\&quot;:[\&quot;categories_Surveys\&quot;,\&quot;categories_Question Bundles\&quot;],\&quot;parameters\&quot;:{\&quot;allow_proxy_play\&quot;:false,\&quot;show_timer\&quot;:true,\&quot;show_identity\&quot;:false,\&quot;play_with_robots\&quot;:false,\&quot;number_of_round\&quot;:1,\&quot;round_duration\&quot;:-1,\&quot;questions\&quot;:[{\&quot;type\&quot;:\&quot;MULTIPLE_CHOICE_RADIO\&quot;,\&quot;name\&quot;:\&quot;Question 4\&quot;,\&quot;text\&quot;:\&quot;On a scale of 1 to 5, how helpful was MobLab in improving your understanding of economics?\&quot;,\&quot;parameters\&quot;:{\&quot;choices\&quot;:[\&quot;1= Not at all helpful\&quot;,\&quot;2= Slightly helpful\&quot;,\&quot;3= Somewhat helpful\&quot;,\&quot;4= Very helpful\&quot;,\&quot;5= Extremely helpful\&quot;],\&quot;answer\&quot;:[],\&quot;points\&quot;:10},\&quot;questionType\&quot;:true}],\&quot;round_interval\&quot;:0,\&quot;maximal\&quot;:1,\&quot;type\&quot;:\&quot;survey\&quot;,\&quot;duration\&quot;:-1,\&quot;allow_chat\&quot;:false,\&quot;minimal\&quot;:1,\&quot;ending_probability\&quot;:100,\&quot;allow_edit_response\&quot;:false,\&quot;paths\&quot;:[],\&quot;desc\&quot;:\&quot;\&quot;}},\&quot;minimumPeriods\&quot;:1,\&quot;endProbability\&quot;:100,\&quot;type\&quot;:\&quot;asyncgame\&quot;,\&quot;status\&quot;:\&quot;CONFIGURED\&quot;}&quot;"/>
  </we:properties>
  <we:bindings/>
  <we:snapshot xmlns:r="http://schemas.openxmlformats.org/officeDocument/2006/relationships" r:embed="rId1"/>
</we:webextension>
</file>

<file path=ppt/webextensions/webextension5.xml><?xml version="1.0" encoding="utf-8"?>
<we:webextension xmlns:we="http://schemas.microsoft.com/office/webextensions/webextension/2010/11" id="{8F97A148-29B7-9B49-882E-1222BB4640E7}">
  <we:reference id="wa104381107" version="1.0.0.0" store="en-US" storeType="OMEX"/>
  <we:alternateReferences>
    <we:reference id="wa104381107" version="1.0.0.0" store="wa104381107" storeType="OMEX"/>
  </we:alternateReferences>
  <we:properties>
    <we:property name="auth" value="&quot;false&quot;"/>
    <we:property name="intro" value="&quot;complete&quot;"/>
    <we:property name="className" value="&quot;MobLab Demo&quot;"/>
    <we:property name="classCode" value="&quot;rb2dy33u&quot;"/>
    <we:property name="playlistID" value="&quot;70fc67fd-c6c5-455b-a58b-67aa75232a28&quot;"/>
    <we:property name="showAnswers" value="false"/>
    <we:property name="status" value="&quot;ready&quot;"/>
    <we:property name="currentData" value="&quot;{\&quot;name\&quot;:\&quot;Question 5\&quot;,\&quot;duration\&quot;:900,\&quot;template\&quot;:{\&quot;type\&quot;:\&quot;survey\&quot;,\&quot;name\&quot;:\&quot;Question 5\&quot;,\&quot;description\&quot;:\&quot;\&quot;,\&quot;creator\&quot;:\&quot;MobLab-PPT\&quot;,\&quot;editable\&quot;:true,\&quot;tags\&quot;:[\&quot;categories_Surveys\&quot;,\&quot;categories_Question Bundles\&quot;],\&quot;parameters\&quot;:{\&quot;allow_proxy_play\&quot;:false,\&quot;show_timer\&quot;:true,\&quot;show_identity\&quot;:false,\&quot;play_with_robots\&quot;:false,\&quot;number_of_round\&quot;:1,\&quot;round_duration\&quot;:-1,\&quot;questions\&quot;:[{\&quot;type\&quot;:\&quot;MULTIPLE_CHOICE_RADIO\&quot;,\&quot;name\&quot;:\&quot;Question 5\&quot;,\&quot;text\&quot;:\&quot;The MobLab games made our class topics more memorable:\&quot;,\&quot;parameters\&quot;:{\&quot;choices\&quot;:[\&quot;1= Strongly Disagree\&quot;,\&quot;2= Disagree\&quot;,\&quot;3= Neutral\&quot;,\&quot;4= Agree\&quot;,\&quot;5= Strongly Agree\&quot;],\&quot;answer\&quot;:[],\&quot;points\&quot;:10},\&quot;questionType\&quot;:true}],\&quot;round_interval\&quot;:0,\&quot;maximal\&quot;:1,\&quot;type\&quot;:\&quot;survey\&quot;,\&quot;duration\&quot;:-1,\&quot;allow_chat\&quot;:false,\&quot;minimal\&quot;:1,\&quot;ending_probability\&quot;:100,\&quot;allow_edit_response\&quot;:false,\&quot;paths\&quot;:[],\&quot;desc\&quot;:\&quot;\&quot;}},\&quot;minimumPeriods\&quot;:1,\&quot;endProbability\&quot;:100,\&quot;type\&quot;:\&quot;asyncgame\&quot;,\&quot;status\&quot;:\&quot;CONFIGURED\&quot;}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38299</TotalTime>
  <Words>190</Words>
  <Application>Microsoft Macintosh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Lato Regular</vt:lpstr>
      <vt:lpstr>Montserrat Regular</vt:lpstr>
      <vt:lpstr>Arial</vt:lpstr>
      <vt:lpstr>Office Theme</vt:lpstr>
      <vt:lpstr>1_Custom Design</vt:lpstr>
      <vt:lpstr>Custom Design</vt:lpstr>
      <vt:lpstr>Student End of Year Survey</vt:lpstr>
      <vt:lpstr>PowerPoint Presentation</vt:lpstr>
      <vt:lpstr>Learning is all about Feedback</vt:lpstr>
      <vt:lpstr>Question 1</vt:lpstr>
      <vt:lpstr>Question 2</vt:lpstr>
      <vt:lpstr>Question 3</vt:lpstr>
      <vt:lpstr>Question 4</vt:lpstr>
      <vt:lpstr>Question 5</vt:lpstr>
      <vt:lpstr>Thank You!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vivian.chan</dc:creator>
  <cp:lastModifiedBy>Emily Young</cp:lastModifiedBy>
  <cp:revision>1356</cp:revision>
  <dcterms:created xsi:type="dcterms:W3CDTF">2014-05-08T16:14:10Z</dcterms:created>
  <dcterms:modified xsi:type="dcterms:W3CDTF">2017-12-02T01:16:48Z</dcterms:modified>
</cp:coreProperties>
</file>